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Barlow Medium Bold" panose="020B0604020202020204" charset="-18"/>
      <p:regular r:id="rId18"/>
    </p:embeddedFont>
    <p:embeddedFont>
      <p:font typeface="Barlow SemiCondensed Bold Bold" panose="020B0604020202020204" charset="-1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start.hu/tudomany/2020/02/24/a-korokozok-nyomonkovetesevel-megelozhetok-lennenek-a-jarvanyok" TargetMode="External"/><Relationship Id="rId2" Type="http://schemas.openxmlformats.org/officeDocument/2006/relationships/hyperlink" Target="https://people.inf.elte.hu/szaraci/beadando%20html/beadando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eople.inf.elte.hu/tvdraai/vilagjarvanyok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9" r="519" b="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5943600" y="2247900"/>
            <a:ext cx="11582400" cy="72502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ts val="18085"/>
              </a:lnSpc>
            </a:pPr>
            <a:r>
              <a:rPr lang="hu-HU" sz="17500" b="1" dirty="0">
                <a:solidFill>
                  <a:srgbClr val="811F1D"/>
                </a:solidFill>
                <a:latin typeface="Barlow SemiCondensed Bold Bold"/>
              </a:rPr>
              <a:t>A </a:t>
            </a:r>
            <a:r>
              <a:rPr lang="en-US" sz="17500" b="1" dirty="0">
                <a:solidFill>
                  <a:srgbClr val="811F1D"/>
                </a:solidFill>
                <a:latin typeface="Barlow SemiCondensed Bold Bold"/>
              </a:rPr>
              <a:t>JÓSZÁG VÉGZETES AJÁNDÉKA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-921030"/>
            <a:ext cx="435219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67937" y="6111983"/>
            <a:ext cx="43521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6000" y="1929939"/>
            <a:ext cx="435219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58221" y="5806254"/>
            <a:ext cx="435219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1895" y="197873"/>
            <a:ext cx="435219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03416" y="7124700"/>
            <a:ext cx="4352192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3967" y="4312673"/>
            <a:ext cx="10232768" cy="298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1928" lvl="1" indent="-460964" algn="just">
              <a:lnSpc>
                <a:spcPts val="5978"/>
              </a:lnSpc>
              <a:buFont typeface="Arial"/>
              <a:buChar char="•"/>
            </a:pPr>
            <a:r>
              <a:rPr lang="en-US" sz="4270" dirty="0">
                <a:solidFill>
                  <a:srgbClr val="133030"/>
                </a:solidFill>
                <a:latin typeface="Barlow SemiCondensed Bold Bold"/>
              </a:rPr>
              <a:t>SOK EMBERT ÉRINT</a:t>
            </a:r>
          </a:p>
          <a:p>
            <a:pPr marL="921928" lvl="1" indent="-460964" algn="just">
              <a:lnSpc>
                <a:spcPts val="5978"/>
              </a:lnSpc>
              <a:buFont typeface="Arial"/>
              <a:buChar char="•"/>
            </a:pPr>
            <a:r>
              <a:rPr lang="en-US" sz="4270" dirty="0">
                <a:solidFill>
                  <a:srgbClr val="133030"/>
                </a:solidFill>
                <a:latin typeface="Barlow SemiCondensed Bold Bold"/>
              </a:rPr>
              <a:t>NAGY ARÁNYBAN TERJED</a:t>
            </a:r>
          </a:p>
          <a:p>
            <a:pPr marL="921928" lvl="1" indent="-460964" algn="just">
              <a:lnSpc>
                <a:spcPts val="5978"/>
              </a:lnSpc>
              <a:buFont typeface="Arial"/>
              <a:buChar char="•"/>
            </a:pPr>
            <a:r>
              <a:rPr lang="en-US" sz="4270" dirty="0">
                <a:solidFill>
                  <a:srgbClr val="133030"/>
                </a:solidFill>
                <a:latin typeface="Barlow SemiCondensed Bold Bold"/>
              </a:rPr>
              <a:t>VÍLÁGMÉRETŰ - PANDÉMIA</a:t>
            </a:r>
          </a:p>
          <a:p>
            <a:pPr marL="921930" lvl="1" indent="-460965" algn="just">
              <a:lnSpc>
                <a:spcPts val="5978"/>
              </a:lnSpc>
              <a:buFont typeface="Arial"/>
              <a:buChar char="•"/>
            </a:pPr>
            <a:r>
              <a:rPr lang="en-US" sz="4270" dirty="0">
                <a:solidFill>
                  <a:srgbClr val="133030"/>
                </a:solidFill>
                <a:latin typeface="Barlow SemiCondensed Bold Bold"/>
              </a:rPr>
              <a:t>EGY TÁJEGYSÉGRE KITERJEDŐ-ENDÉMIA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3967" y="1136370"/>
            <a:ext cx="15400066" cy="272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474"/>
              </a:lnSpc>
            </a:pPr>
            <a:r>
              <a:rPr lang="en-US" sz="10474" dirty="0">
                <a:solidFill>
                  <a:srgbClr val="043E56"/>
                </a:solidFill>
                <a:latin typeface="Barlow SemiCondensed Bold Bold"/>
              </a:rPr>
              <a:t>MIKOR BESZÉLÜNK JÁRVÁNYRÓL?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490" r="37371"/>
          <a:stretch>
            <a:fillRect/>
          </a:stretch>
        </p:blipFill>
        <p:spPr>
          <a:xfrm>
            <a:off x="10252800" y="0"/>
            <a:ext cx="80352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2166" y="351243"/>
            <a:ext cx="11075641" cy="357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275"/>
              </a:lnSpc>
            </a:pPr>
            <a:r>
              <a:rPr lang="en-US" sz="9275" dirty="0">
                <a:solidFill>
                  <a:srgbClr val="FFFFFF"/>
                </a:solidFill>
                <a:latin typeface="Barlow SemiCondensed Bold Bold"/>
              </a:rPr>
              <a:t>MIÉRT TÖRNEK KI JÁRVÁNYOK ÉS MIÉRT SZŰNNEK MEG?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745690"/>
            <a:ext cx="12482869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kórokozók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változn</a:t>
            </a:r>
            <a:r>
              <a:rPr lang="hu-HU" sz="4499" dirty="0">
                <a:solidFill>
                  <a:srgbClr val="FFFFFF"/>
                </a:solidFill>
                <a:latin typeface="Barlow SemiCondensed Bold Bold"/>
              </a:rPr>
              <a:t>a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k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immunrendszerünk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ellenállóképessége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rossz</a:t>
            </a:r>
            <a:endParaRPr lang="en-US" sz="4499" dirty="0">
              <a:solidFill>
                <a:srgbClr val="FFFFFF"/>
              </a:solidFill>
              <a:latin typeface="Barlow SemiCondensed Bold Bold"/>
            </a:endParaRP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gyógyultak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kisebb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eséllyel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fertőződnek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meg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újra</a:t>
            </a:r>
            <a:endParaRPr lang="en-US" sz="4499" dirty="0">
              <a:solidFill>
                <a:srgbClr val="FFFFFF"/>
              </a:solidFill>
              <a:latin typeface="Barlow SemiCondensed Bold Bold"/>
            </a:endParaRP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immunissá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válunk</a:t>
            </a:r>
            <a:endParaRPr lang="en-US" sz="4499" dirty="0">
              <a:solidFill>
                <a:srgbClr val="FFFFFF"/>
              </a:solidFill>
              <a:latin typeface="Barlow SemiCondensed Bold Bold"/>
            </a:endParaRP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nem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tud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a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járvány</a:t>
            </a: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4499" dirty="0" err="1">
                <a:solidFill>
                  <a:srgbClr val="FFFFFF"/>
                </a:solidFill>
                <a:latin typeface="Barlow SemiCondensed Bold Bold"/>
              </a:rPr>
              <a:t>terjedni</a:t>
            </a:r>
            <a:endParaRPr lang="en-US" sz="4499" dirty="0">
              <a:solidFill>
                <a:srgbClr val="FFFFFF"/>
              </a:solidFill>
              <a:latin typeface="Barlow SemiCondensed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033837" y="5129213"/>
            <a:ext cx="10287000" cy="0"/>
          </a:xfrm>
          <a:prstGeom prst="line">
            <a:avLst/>
          </a:prstGeom>
          <a:ln w="28575" cap="rnd">
            <a:solidFill>
              <a:srgbClr val="45F8B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88" t="5000" r="45833"/>
          <a:stretch>
            <a:fillRect/>
          </a:stretch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94320" y="1753485"/>
            <a:ext cx="6201397" cy="72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FFFFFF"/>
                </a:solidFill>
                <a:latin typeface="Barlow SemiCondensed Bold Bold"/>
              </a:rPr>
              <a:t>MINDENKI FOGÉKONY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86109"/>
            <a:ext cx="6907906" cy="405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875"/>
              </a:lnSpc>
            </a:pPr>
            <a:r>
              <a:rPr lang="en-US" sz="7875" dirty="0">
                <a:solidFill>
                  <a:srgbClr val="FFFFFF"/>
                </a:solidFill>
                <a:latin typeface="Barlow SemiCondensed Bold Bold"/>
              </a:rPr>
              <a:t>MI A NEHÉZSÉG EGY ÚJ KÓROKOZÓ FELLÉPÉSEKOR?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4320" y="4151881"/>
            <a:ext cx="6201397" cy="721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FFFFFF"/>
                </a:solidFill>
                <a:latin typeface="Barlow SemiCondensed Bold Bold"/>
              </a:rPr>
              <a:t>JÁRVÁNYHULLÁMOK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94320" y="6547806"/>
            <a:ext cx="6201397" cy="146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FFFFFF"/>
                </a:solidFill>
                <a:latin typeface="Barlow SemiCondensed Bold Bold"/>
              </a:rPr>
              <a:t>GAZDASÁGI ÉS TÁRSADALMI ZAVAROK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09" t="2377" b="15729"/>
          <a:stretch>
            <a:fillRect/>
          </a:stretch>
        </p:blipFill>
        <p:spPr>
          <a:xfrm>
            <a:off x="0" y="0"/>
            <a:ext cx="11796679" cy="6456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3300" b="14985"/>
          <a:stretch>
            <a:fillRect/>
          </a:stretch>
        </p:blipFill>
        <p:spPr>
          <a:xfrm>
            <a:off x="0" y="5719174"/>
            <a:ext cx="9560150" cy="4567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854" b="854"/>
          <a:stretch>
            <a:fillRect/>
          </a:stretch>
        </p:blipFill>
        <p:spPr>
          <a:xfrm>
            <a:off x="9560150" y="0"/>
            <a:ext cx="8727850" cy="5719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6679" y="799624"/>
            <a:ext cx="7221941" cy="124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313"/>
              </a:lnSpc>
            </a:pPr>
            <a:r>
              <a:rPr lang="en-US" sz="9313" dirty="0">
                <a:solidFill>
                  <a:srgbClr val="FFFFFF"/>
                </a:solidFill>
                <a:latin typeface="Barlow SemiCondensed Bold Bold"/>
              </a:rPr>
              <a:t>TERJEDÉS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2670" b="12670"/>
          <a:stretch>
            <a:fillRect/>
          </a:stretch>
        </p:blipFill>
        <p:spPr>
          <a:xfrm>
            <a:off x="9560150" y="5438005"/>
            <a:ext cx="8727849" cy="488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69370" y="-569099"/>
            <a:ext cx="3906304" cy="36932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782" y="-943176"/>
            <a:ext cx="7506018" cy="70965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3019" y="3124133"/>
            <a:ext cx="2927691" cy="27679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566910" y="2366999"/>
            <a:ext cx="7692390" cy="215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84"/>
              </a:lnSpc>
              <a:spcBef>
                <a:spcPct val="0"/>
              </a:spcBef>
            </a:pPr>
            <a:r>
              <a:rPr lang="en-US" sz="12631" dirty="0">
                <a:solidFill>
                  <a:srgbClr val="043E56"/>
                </a:solidFill>
                <a:latin typeface="Barlow SemiCondensed Bold Bold"/>
              </a:rPr>
              <a:t>MEGELŐZÉS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32076" y="5231764"/>
            <a:ext cx="13803277" cy="40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jobban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megtérül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, mint a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károk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elhárítása</a:t>
            </a:r>
            <a:endParaRPr lang="en-US" sz="4599" dirty="0">
              <a:solidFill>
                <a:srgbClr val="043E56"/>
              </a:solidFill>
              <a:latin typeface="Barlow SemiCondensed Bold Bold"/>
            </a:endParaRPr>
          </a:p>
          <a:p>
            <a:pPr marL="993131" lvl="1" indent="-496566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kórokozók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81-90%-a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felfedezetlen</a:t>
            </a:r>
            <a:endParaRPr lang="en-US" sz="4599" dirty="0">
              <a:solidFill>
                <a:srgbClr val="043E56"/>
              </a:solidFill>
              <a:latin typeface="Barlow SemiCondensed Bold Bold"/>
            </a:endParaRPr>
          </a:p>
          <a:p>
            <a:pPr marL="993131" lvl="1" indent="-496566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járványok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megelőzése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kiszámíthatóbb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,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tervezhetőbb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jövőt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hozna</a:t>
            </a:r>
            <a:endParaRPr lang="en-US" sz="4599" dirty="0">
              <a:solidFill>
                <a:srgbClr val="043E56"/>
              </a:solidFill>
              <a:latin typeface="Barlow SemiCondensed Bold Bold"/>
            </a:endParaRPr>
          </a:p>
          <a:p>
            <a:pPr marL="993131" lvl="1" indent="-496566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új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kórokozók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fognak</a:t>
            </a:r>
            <a:r>
              <a:rPr lang="en-US" sz="4599" dirty="0">
                <a:solidFill>
                  <a:srgbClr val="043E56"/>
                </a:solidFill>
                <a:latin typeface="Barlow SemiCondensed Bold Bold"/>
              </a:rPr>
              <a:t> </a:t>
            </a:r>
            <a:r>
              <a:rPr lang="en-US" sz="4599" dirty="0" err="1">
                <a:solidFill>
                  <a:srgbClr val="043E56"/>
                </a:solidFill>
                <a:latin typeface="Barlow SemiCondensed Bold Bold"/>
              </a:rPr>
              <a:t>megjelenni</a:t>
            </a:r>
            <a:endParaRPr lang="en-US" sz="4599" dirty="0">
              <a:solidFill>
                <a:srgbClr val="043E56"/>
              </a:solidFill>
              <a:latin typeface="Barlow SemiCondensed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4874" y="3417333"/>
            <a:ext cx="15400066" cy="464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5"/>
              </a:lnSpc>
            </a:pPr>
            <a:r>
              <a:rPr lang="en-US" sz="4975" dirty="0">
                <a:solidFill>
                  <a:srgbClr val="FFFFFF"/>
                </a:solidFill>
                <a:latin typeface="Barlow SemiCondensed Bold Bold"/>
              </a:rPr>
              <a:t>A TÖRTÉNELEM SORÁN NAGYON SOK ILYEN VILÁGMÉRETŰ JÁRVÁNY TÖRT KI, ÉS EMBEREK MILLIÓIT PUSZTÍTOTTA EL. </a:t>
            </a:r>
            <a:r>
              <a:rPr lang="hu-HU" sz="4975" dirty="0">
                <a:solidFill>
                  <a:srgbClr val="FFFFFF"/>
                </a:solidFill>
                <a:latin typeface="Barlow SemiCondensed Bold Bold"/>
              </a:rPr>
              <a:t>V</a:t>
            </a:r>
            <a:r>
              <a:rPr lang="en-US" sz="4975" dirty="0">
                <a:solidFill>
                  <a:srgbClr val="FFFFFF"/>
                </a:solidFill>
                <a:latin typeface="Barlow SemiCondensed Bold Bold"/>
              </a:rPr>
              <a:t>OLT, AMELYIK KÉS</a:t>
            </a:r>
            <a:r>
              <a:rPr lang="hu-HU" sz="4975" dirty="0">
                <a:solidFill>
                  <a:srgbClr val="FFFFFF"/>
                </a:solidFill>
                <a:latin typeface="Barlow SemiCondensed Bold Bold"/>
              </a:rPr>
              <a:t>Ő</a:t>
            </a:r>
            <a:r>
              <a:rPr lang="en-US" sz="4975" dirty="0">
                <a:solidFill>
                  <a:srgbClr val="FFFFFF"/>
                </a:solidFill>
                <a:latin typeface="Barlow SemiCondensed Bold Bold"/>
              </a:rPr>
              <a:t>BB IS FELBUKKANT, ÉS VOLT, AMI ELT</a:t>
            </a:r>
            <a:r>
              <a:rPr lang="hu-HU" sz="4975" dirty="0">
                <a:solidFill>
                  <a:srgbClr val="FFFFFF"/>
                </a:solidFill>
                <a:latin typeface="Barlow SemiCondensed Bold Bold"/>
              </a:rPr>
              <a:t>Ű</a:t>
            </a:r>
            <a:r>
              <a:rPr lang="en-US" sz="4975" dirty="0">
                <a:solidFill>
                  <a:srgbClr val="FFFFFF"/>
                </a:solidFill>
                <a:latin typeface="Barlow SemiCondensed Bold Bold"/>
              </a:rPr>
              <a:t>NT ÖRÖKRE. VAGY TALÁN NEM IS ÖRÖKRE…</a:t>
            </a:r>
          </a:p>
          <a:p>
            <a:pPr>
              <a:lnSpc>
                <a:spcPts val="12374"/>
              </a:lnSpc>
            </a:pPr>
            <a:endParaRPr lang="en-US" sz="4975" dirty="0">
              <a:solidFill>
                <a:srgbClr val="FFFFFF"/>
              </a:solidFill>
              <a:latin typeface="Barlow SemiCondensed Bold Bold"/>
            </a:endParaRPr>
          </a:p>
          <a:p>
            <a:pPr marL="0" lvl="0" indent="0">
              <a:lnSpc>
                <a:spcPts val="3775"/>
              </a:lnSpc>
            </a:pPr>
            <a:endParaRPr lang="en-US" sz="4975" dirty="0">
              <a:solidFill>
                <a:srgbClr val="FFFFFF"/>
              </a:solidFill>
              <a:latin typeface="Barlow SemiCondensed Bol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73020" y="7616613"/>
            <a:ext cx="9244100" cy="672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Barlow SemiCondensed Bold Bold"/>
              </a:rPr>
              <a:t>KÖSZÖNJÜK A FIGYELMET!</a:t>
            </a:r>
          </a:p>
        </p:txBody>
      </p:sp>
      <p:sp>
        <p:nvSpPr>
          <p:cNvPr id="4" name="AutoShape 4"/>
          <p:cNvSpPr/>
          <p:nvPr/>
        </p:nvSpPr>
        <p:spPr>
          <a:xfrm>
            <a:off x="5473020" y="6939138"/>
            <a:ext cx="12969224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4604" y="520060"/>
            <a:ext cx="12690396" cy="3112820"/>
            <a:chOff x="0" y="0"/>
            <a:chExt cx="1488381" cy="819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381" cy="819837"/>
            </a:xfrm>
            <a:custGeom>
              <a:avLst/>
              <a:gdLst/>
              <a:ahLst/>
              <a:cxnLst/>
              <a:rect l="l" t="t" r="r" b="b"/>
              <a:pathLst>
                <a:path w="1488381" h="819837">
                  <a:moveTo>
                    <a:pt x="0" y="0"/>
                  </a:moveTo>
                  <a:lnTo>
                    <a:pt x="1488381" y="0"/>
                  </a:lnTo>
                  <a:lnTo>
                    <a:pt x="1488381" y="819837"/>
                  </a:lnTo>
                  <a:lnTo>
                    <a:pt x="0" y="819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0"/>
              <a:ext cx="812800" cy="1003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299"/>
                </a:lnSpc>
              </a:pPr>
              <a:r>
                <a:rPr lang="en-US" sz="9499" dirty="0">
                  <a:solidFill>
                    <a:srgbClr val="FFFFFF"/>
                  </a:solidFill>
                  <a:latin typeface="Barlow SemiCondensed Bold Bold"/>
                </a:rPr>
                <a:t>FORRÁSOK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4604" y="5744891"/>
            <a:ext cx="16998791" cy="73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599" dirty="0">
                <a:solidFill>
                  <a:schemeClr val="bg1"/>
                </a:solidFill>
                <a:latin typeface="Barlow SemiCondensed Bold Bold"/>
                <a:hlinkClick r:id="rId2" tooltip="https://people.inf.elte.hu/szaraci/beadando%20html/beadando.htm"/>
              </a:rPr>
              <a:t>https://people.inf.elte.hu/szaraci/beadando%20html/beadando.htm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4604" y="3890055"/>
            <a:ext cx="17259300" cy="154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hu-HU" sz="4600" u="sng" dirty="0">
                <a:latin typeface="Barlow SemiCondensed Bold Bold" panose="020B0604020202020204" charset="-18"/>
                <a:hlinkClick r:id="rId3"/>
              </a:rPr>
              <a:t>https://infostart.hu/tudomany/2020/02/24/a-korokozok-nyomonkovetesevel-megelozhetok-lennenek-a-jarvanyok</a:t>
            </a:r>
            <a:endParaRPr lang="en-US" sz="4600" dirty="0">
              <a:solidFill>
                <a:schemeClr val="bg1"/>
              </a:solidFill>
              <a:latin typeface="Barlow SemiCondensed Bold Bold" panose="020B0604020202020204" charset="-1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4604" y="6786143"/>
            <a:ext cx="13238679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FFFFF"/>
                </a:solidFill>
                <a:latin typeface="Barlow SemiCondensed Bold Bold"/>
                <a:hlinkClick r:id="rId4" tooltip="https://people.inf.elte.hu/tvdraai/vilagjarvanyok.pdf"/>
              </a:rPr>
              <a:t>https://people.inf.elte.hu/tvdraai/vilagjarvanyok.pdf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03007" y="959021"/>
            <a:ext cx="7119089" cy="233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75"/>
              </a:lnSpc>
            </a:pPr>
            <a:r>
              <a:rPr lang="en-US" sz="8975" dirty="0">
                <a:solidFill>
                  <a:srgbClr val="45F8BD"/>
                </a:solidFill>
                <a:latin typeface="Barlow SemiCondensed Bold Bold"/>
              </a:rPr>
              <a:t>ISMERITEK A LAST OF UST?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8409" r="30640"/>
          <a:stretch>
            <a:fillRect/>
          </a:stretch>
        </p:blipFill>
        <p:spPr>
          <a:xfrm>
            <a:off x="0" y="0"/>
            <a:ext cx="632273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63206" y="3701593"/>
            <a:ext cx="9127626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Barlow SemiCondensed Bold Bold"/>
              </a:rPr>
              <a:t>-VILÁGJÁRVÁNYRÓL SZÓL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863206" y="4381036"/>
            <a:ext cx="4557394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Barlow SemiCondensed Bold Bold"/>
              </a:rPr>
              <a:t>-GOMBA</a:t>
            </a:r>
            <a:r>
              <a:rPr lang="hu-HU" sz="3999" dirty="0">
                <a:solidFill>
                  <a:srgbClr val="FFFFFF"/>
                </a:solidFill>
                <a:latin typeface="Barlow SemiCondensed Bold Bold"/>
              </a:rPr>
              <a:t> </a:t>
            </a:r>
            <a:r>
              <a:rPr lang="en-US" sz="3999" dirty="0">
                <a:solidFill>
                  <a:srgbClr val="FFFFFF"/>
                </a:solidFill>
                <a:latin typeface="Barlow SemiCondensed Bold Bold"/>
              </a:rPr>
              <a:t>OKOZZA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63206" y="5033690"/>
            <a:ext cx="9839251" cy="132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9"/>
              </a:lnSpc>
            </a:pPr>
            <a:r>
              <a:rPr lang="en-US" sz="3999" dirty="0">
                <a:solidFill>
                  <a:srgbClr val="FFFFFF"/>
                </a:solidFill>
                <a:latin typeface="Barlow SemiCondensed Bold Bold"/>
              </a:rPr>
              <a:t>-NEM CSAK A FILMEKBEN LÉTEZNEK ILYEN JÁRVÁNYOK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9000"/>
          </a:blip>
          <a:srcRect t="32349" b="33853"/>
          <a:stretch>
            <a:fillRect/>
          </a:stretch>
        </p:blipFill>
        <p:spPr>
          <a:xfrm>
            <a:off x="0" y="0"/>
            <a:ext cx="18288000" cy="41205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528" b="30528"/>
          <a:stretch>
            <a:fillRect/>
          </a:stretch>
        </p:blipFill>
        <p:spPr>
          <a:xfrm>
            <a:off x="0" y="0"/>
            <a:ext cx="18288000" cy="47538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793465"/>
            <a:ext cx="15689571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</a:pPr>
            <a:r>
              <a:rPr lang="en-US" sz="10500" dirty="0">
                <a:solidFill>
                  <a:srgbClr val="FFFFFF"/>
                </a:solidFill>
                <a:latin typeface="Barlow SemiCondensed Bold Bold"/>
              </a:rPr>
              <a:t>MIK OKOZHATJÁK EZEKET A MEGBETEG</a:t>
            </a:r>
            <a:r>
              <a:rPr lang="hu-HU" sz="10500" dirty="0">
                <a:solidFill>
                  <a:srgbClr val="FFFFFF"/>
                </a:solidFill>
                <a:latin typeface="Barlow SemiCondensed Bold Bold"/>
              </a:rPr>
              <a:t>E</a:t>
            </a:r>
            <a:r>
              <a:rPr lang="en-US" sz="10500" dirty="0">
                <a:solidFill>
                  <a:srgbClr val="FFFFFF"/>
                </a:solidFill>
                <a:latin typeface="Barlow SemiCondensed Bold Bold"/>
              </a:rPr>
              <a:t>D</a:t>
            </a:r>
            <a:r>
              <a:rPr lang="hu-HU" sz="10500" dirty="0">
                <a:solidFill>
                  <a:srgbClr val="FFFFFF"/>
                </a:solidFill>
                <a:latin typeface="Barlow SemiCondensed Bold Bold"/>
              </a:rPr>
              <a:t>ÉSE</a:t>
            </a:r>
            <a:r>
              <a:rPr lang="en-US" sz="10500" dirty="0">
                <a:solidFill>
                  <a:srgbClr val="FFFFFF"/>
                </a:solidFill>
                <a:latin typeface="Barlow SemiCondensed Bold Bold"/>
              </a:rPr>
              <a:t>KET?</a:t>
            </a:r>
            <a:r>
              <a:rPr lang="en-US" sz="10500" dirty="0">
                <a:solidFill>
                  <a:srgbClr val="000000"/>
                </a:solidFill>
                <a:latin typeface="Barlow SemiCondensed Bold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9214" y="5356628"/>
            <a:ext cx="7185715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dirty="0">
                <a:solidFill>
                  <a:srgbClr val="45F8BD"/>
                </a:solidFill>
                <a:latin typeface="Barlow SemiCondensed Bold Bold"/>
              </a:rPr>
              <a:t>-BAKTÉRIUM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03070" y="5356627"/>
            <a:ext cx="7185715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39"/>
              </a:lnSpc>
              <a:spcBef>
                <a:spcPct val="0"/>
              </a:spcBef>
            </a:pPr>
            <a:r>
              <a:rPr lang="en-US" sz="4599" dirty="0">
                <a:solidFill>
                  <a:srgbClr val="45F8BD"/>
                </a:solidFill>
                <a:latin typeface="Barlow SemiCondensed Bold Bold"/>
              </a:rPr>
              <a:t>-GOMBA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9214" y="7723795"/>
            <a:ext cx="7185715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Barlow Medium Bold"/>
              </a:rPr>
              <a:t>EUKARIÓTA VS PROKARIÓTA</a:t>
            </a:r>
          </a:p>
          <a:p>
            <a:pPr marL="647697" lvl="1" indent="-323848" algn="l">
              <a:lnSpc>
                <a:spcPts val="4199"/>
              </a:lnSpc>
              <a:buFont typeface="Arial"/>
              <a:buChar char="•"/>
            </a:pPr>
            <a:r>
              <a:rPr lang="en-US" sz="2999" dirty="0">
                <a:solidFill>
                  <a:srgbClr val="FFFFFF"/>
                </a:solidFill>
                <a:latin typeface="Barlow Medium Bold"/>
              </a:rPr>
              <a:t>EMBERI TESTBEN 10X TÖBB BAKTÉRIUM MINT EMBERI SEJT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9214" y="6720710"/>
            <a:ext cx="7185715" cy="74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9"/>
              </a:lnSpc>
              <a:spcBef>
                <a:spcPct val="0"/>
              </a:spcBef>
            </a:pPr>
            <a:r>
              <a:rPr lang="en-US" sz="4299" dirty="0">
                <a:solidFill>
                  <a:srgbClr val="45F8BD"/>
                </a:solidFill>
                <a:latin typeface="Barlow SemiCondensed Bold Bold"/>
              </a:rPr>
              <a:t>-EMBERI SEJTEK VS BAKTÉRIUM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3070" y="6680705"/>
            <a:ext cx="7185715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39"/>
              </a:lnSpc>
              <a:spcBef>
                <a:spcPct val="0"/>
              </a:spcBef>
            </a:pPr>
            <a:r>
              <a:rPr lang="en-US" sz="4599" dirty="0">
                <a:solidFill>
                  <a:srgbClr val="45F8BD"/>
                </a:solidFill>
                <a:latin typeface="Barlow SemiCondensed Bold Bold"/>
              </a:rPr>
              <a:t>-VÍRUS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2683" y="3367003"/>
            <a:ext cx="5855382" cy="55359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7519" y="7071036"/>
            <a:ext cx="2927691" cy="27679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4103" y="5352965"/>
            <a:ext cx="4113727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000" y="448398"/>
            <a:ext cx="18185729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474"/>
              </a:lnSpc>
            </a:pPr>
            <a:r>
              <a:rPr lang="en-US" sz="10474" dirty="0">
                <a:solidFill>
                  <a:srgbClr val="133030"/>
                </a:solidFill>
                <a:latin typeface="Barlow SemiCondensed Bold Bold"/>
              </a:rPr>
              <a:t>MI A FŐ KÜLÖNBSÉG BAKTÉRIUM ÉS VÍRUS KÖZÖTT?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99697" y="3398320"/>
            <a:ext cx="966323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Barlow SemiCondensed Bold Bold"/>
              </a:rPr>
              <a:t>-BAKTÉRIUM</a:t>
            </a:r>
            <a:r>
              <a:rPr lang="hu-HU" sz="3999" dirty="0">
                <a:solidFill>
                  <a:srgbClr val="000000"/>
                </a:solidFill>
                <a:latin typeface="Barlow SemiCondensed Bold Bold"/>
              </a:rPr>
              <a:t>OK</a:t>
            </a:r>
            <a:r>
              <a:rPr lang="en-US" sz="3999" dirty="0">
                <a:solidFill>
                  <a:srgbClr val="000000"/>
                </a:solidFill>
                <a:latin typeface="Barlow SemiCondensed Bold Bold"/>
              </a:rPr>
              <a:t> TUDNAK ÖNÁLLÓAN SZAPORODNI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6068" y="5057775"/>
            <a:ext cx="9663232" cy="139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Barlow SemiCondensed Bold Bold"/>
              </a:rPr>
              <a:t>-A VÍRUSOKNAK KELL EGY GAZDATEST, AHOL SZAPORODNI TUDNAK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033837" y="5129213"/>
            <a:ext cx="10287000" cy="0"/>
          </a:xfrm>
          <a:prstGeom prst="line">
            <a:avLst/>
          </a:prstGeom>
          <a:ln w="28575" cap="rnd">
            <a:solidFill>
              <a:srgbClr val="45F8B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68580"/>
            <a:ext cx="9282152" cy="52908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2891"/>
          <a:stretch>
            <a:fillRect/>
          </a:stretch>
        </p:blipFill>
        <p:spPr>
          <a:xfrm>
            <a:off x="0" y="5222247"/>
            <a:ext cx="9294579" cy="60134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50003" y="1911353"/>
            <a:ext cx="6201397" cy="159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ALKOHOL -ÉLESZTŐGOMBA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9553" y="8650917"/>
            <a:ext cx="7424447" cy="1310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5"/>
              </a:lnSpc>
            </a:pPr>
            <a:r>
              <a:rPr lang="en-US" sz="5075" dirty="0">
                <a:solidFill>
                  <a:srgbClr val="043E56"/>
                </a:solidFill>
                <a:latin typeface="Barlow SemiCondensed Bold Bold"/>
              </a:rPr>
              <a:t>MIKET KÖSZÖNHETÜNK A MIKROORGANIZMUSOKNAK?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50003" y="4435248"/>
            <a:ext cx="6201397" cy="1597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ANTIBIOTIKUM-GOMBA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0003" y="7081699"/>
            <a:ext cx="5371981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 algn="ctr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BÉLBAKTÉRIUMOK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293" r="52361"/>
          <a:stretch>
            <a:fillRect/>
          </a:stretch>
        </p:blipFill>
        <p:spPr>
          <a:xfrm>
            <a:off x="0" y="0"/>
            <a:ext cx="6538148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6545" y="818562"/>
            <a:ext cx="9725759" cy="182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75"/>
              </a:lnSpc>
            </a:pPr>
            <a:r>
              <a:rPr lang="en-US" sz="6975" dirty="0">
                <a:solidFill>
                  <a:srgbClr val="45F8BD"/>
                </a:solidFill>
                <a:latin typeface="Barlow SemiCondensed Bold Bold"/>
              </a:rPr>
              <a:t>ÉLŐK VAGY ÉLETTELENEK A VÍRUSOK?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6545" y="2977822"/>
            <a:ext cx="10402755" cy="32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 dirty="0">
                <a:solidFill>
                  <a:srgbClr val="45F8BD"/>
                </a:solidFill>
                <a:latin typeface="Barlow SemiCondensed Bold Bold"/>
              </a:rPr>
              <a:t>TERJEDÉS OKAI: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HIGIÉNIA HIÁNYA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KONTINENTÁLIS TERJESZKEDÉS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 dirty="0">
                <a:solidFill>
                  <a:srgbClr val="FFFFFF"/>
                </a:solidFill>
                <a:latin typeface="Barlow SemiCondensed Bold Bold"/>
              </a:rPr>
              <a:t>NEM MEGFELELŐ ORVOSI ESZKÖZÖK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5804" y="630068"/>
            <a:ext cx="16803496" cy="234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040"/>
              </a:lnSpc>
            </a:pPr>
            <a:r>
              <a:rPr lang="en-US" sz="9040" dirty="0">
                <a:solidFill>
                  <a:srgbClr val="133030"/>
                </a:solidFill>
                <a:latin typeface="Barlow SemiCondensed Bold Bold"/>
              </a:rPr>
              <a:t>MIÉRT ALAKULNAK KI A VARIÁNSOK, MUTÁCIÓK?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6242" y="3156259"/>
            <a:ext cx="17262620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9"/>
              </a:lnSpc>
            </a:pPr>
            <a:r>
              <a:rPr lang="en-US" sz="4899" dirty="0">
                <a:solidFill>
                  <a:srgbClr val="000000"/>
                </a:solidFill>
                <a:latin typeface="Barlow SemiCondensed Bold Bold"/>
              </a:rPr>
              <a:t>MI AZ EVOLÚCIÓS ELŐNYE ANNAK, HOGY EGY VÍRUS MÁSFAJTA BETEGSÉGEKET IS OKOZHAT A SZERVEZETÜNKBE</a:t>
            </a:r>
            <a:r>
              <a:rPr lang="hu-HU" sz="4899" dirty="0">
                <a:solidFill>
                  <a:srgbClr val="000000"/>
                </a:solidFill>
                <a:latin typeface="Barlow SemiCondensed Bold Bold"/>
              </a:rPr>
              <a:t>N</a:t>
            </a:r>
            <a:r>
              <a:rPr lang="en-US" sz="4899" dirty="0">
                <a:solidFill>
                  <a:srgbClr val="000000"/>
                </a:solidFill>
                <a:latin typeface="Barlow SemiCondensed Bold Bold"/>
              </a:rPr>
              <a:t>?</a:t>
            </a:r>
          </a:p>
          <a:p>
            <a:pPr algn="ctr">
              <a:lnSpc>
                <a:spcPts val="6439"/>
              </a:lnSpc>
            </a:pPr>
            <a:endParaRPr lang="en-US" sz="4899" dirty="0">
              <a:solidFill>
                <a:srgbClr val="000000"/>
              </a:solidFill>
              <a:latin typeface="Barlow SemiCondensed 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60171" y="5253664"/>
            <a:ext cx="7278053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2" lvl="1" indent="-474976" algn="ctr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Barlow SemiCondensed Bold Bold"/>
              </a:rPr>
              <a:t>FŐ CÉLJA A TERJESZKEDÉS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0171" y="6026786"/>
            <a:ext cx="15807214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2" lvl="1" indent="-474976" algn="ctr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Barlow SemiCondensed Bold Bold"/>
              </a:rPr>
              <a:t>CÉL, HOGY AZ ÁLDOZAT MINÉL HOSSZABB IDEIG LEGYEN FERTŐZŐ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171" y="6981827"/>
            <a:ext cx="16099129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2" lvl="1" indent="-474976">
              <a:lnSpc>
                <a:spcPts val="6159"/>
              </a:lnSpc>
              <a:buFont typeface="Arial"/>
              <a:buChar char="•"/>
            </a:pPr>
            <a:r>
              <a:rPr lang="en-US" sz="4399" dirty="0">
                <a:solidFill>
                  <a:srgbClr val="000000"/>
                </a:solidFill>
                <a:latin typeface="Barlow SemiCondensed Bold Bold"/>
              </a:rPr>
              <a:t>MIKROBA ÚGY VÁLTOZTATJA MEG TESTÜNKET ÉS VISELKEDÉSÜNKET, HOGY AZ NEKI KEDVEZŐ LEGYEN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02" b="15552"/>
          <a:stretch>
            <a:fillRect/>
          </a:stretch>
        </p:blipFill>
        <p:spPr>
          <a:xfrm>
            <a:off x="-3399" y="2143841"/>
            <a:ext cx="18291399" cy="81431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399" y="428625"/>
            <a:ext cx="1623060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</a:pPr>
            <a:r>
              <a:rPr lang="en-US" sz="10500" dirty="0">
                <a:solidFill>
                  <a:srgbClr val="100A12"/>
                </a:solidFill>
                <a:latin typeface="Barlow SemiCondensed Bold Bold"/>
              </a:rPr>
              <a:t>HOGYAN TERJESZKEDHET?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03174" y="3654411"/>
            <a:ext cx="10470181" cy="4527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>
              <a:lnSpc>
                <a:spcPts val="7221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ÉTELLEL (SZALMONELLA)</a:t>
            </a:r>
          </a:p>
          <a:p>
            <a:pPr marL="993131" lvl="1" indent="-496566">
              <a:lnSpc>
                <a:spcPts val="7221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ROVAROK VÉRÉVEL (MALÁRIA)</a:t>
            </a:r>
          </a:p>
          <a:p>
            <a:pPr marL="993131" lvl="1" indent="-496566">
              <a:lnSpc>
                <a:spcPts val="7221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NEMI BETEGSÉGEK ÁLTAL (SZIFILISZ)</a:t>
            </a:r>
          </a:p>
          <a:p>
            <a:pPr marL="993131" lvl="1" indent="-496566">
              <a:lnSpc>
                <a:spcPts val="7221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NYÁLLAL (VESZETTSÉG)</a:t>
            </a:r>
          </a:p>
          <a:p>
            <a:pPr marL="993131" lvl="1" indent="-496566">
              <a:lnSpc>
                <a:spcPts val="7221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ANYA MEGFERTŐZHETI A MAGZATOT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132" r="67830" b="1337"/>
          <a:stretch>
            <a:fillRect/>
          </a:stretch>
        </p:blipFill>
        <p:spPr>
          <a:xfrm>
            <a:off x="-32657" y="0"/>
            <a:ext cx="6559306" cy="132843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03007" y="939971"/>
            <a:ext cx="9725759" cy="205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875"/>
              </a:lnSpc>
            </a:pPr>
            <a:r>
              <a:rPr lang="en-US" sz="7875" dirty="0">
                <a:solidFill>
                  <a:srgbClr val="45F8BD"/>
                </a:solidFill>
                <a:latin typeface="Barlow SemiCondensed Bold Bold"/>
              </a:rPr>
              <a:t>ÁLLATI EREDETŰ EMBERI BETEGSÉGEK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3007" y="4174043"/>
            <a:ext cx="10229230" cy="402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1" lvl="1" indent="-496566" algn="just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KANYARÓ-SZARVASMARHA</a:t>
            </a:r>
          </a:p>
          <a:p>
            <a:pPr marL="993131" lvl="1" indent="-496566" algn="just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TUBERKULÓZIS-SZARVASMARHA</a:t>
            </a:r>
          </a:p>
          <a:p>
            <a:pPr marL="993131" lvl="1" indent="-496566" algn="just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HIMLŐ-SZARVASMARHA</a:t>
            </a:r>
          </a:p>
          <a:p>
            <a:pPr marL="993131" lvl="1" indent="-496566" algn="just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INFLUENZA-DISZNÓ, KACSA</a:t>
            </a:r>
          </a:p>
          <a:p>
            <a:pPr marL="993131" lvl="1" indent="-496566" algn="just">
              <a:lnSpc>
                <a:spcPts val="6439"/>
              </a:lnSpc>
              <a:buFont typeface="Arial"/>
              <a:buChar char="•"/>
            </a:pPr>
            <a:r>
              <a:rPr lang="en-US" sz="4599" dirty="0">
                <a:solidFill>
                  <a:srgbClr val="FFFFFF"/>
                </a:solidFill>
                <a:latin typeface="Barlow SemiCondensed Bold Bold"/>
              </a:rPr>
              <a:t>SZAMÁRKÖHÖGÉS-DISZNÓ, KUTYA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376</Words>
  <Application>Microsoft Office PowerPoint</Application>
  <PresentationFormat>Egyéni</PresentationFormat>
  <Paragraphs>68</Paragraphs>
  <Slides>16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Barlow SemiCondensed Bold Bold</vt:lpstr>
      <vt:lpstr>Calibri</vt:lpstr>
      <vt:lpstr>Arial</vt:lpstr>
      <vt:lpstr>Barlow Medium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</dc:title>
  <dc:creator>Tanár</dc:creator>
  <cp:lastModifiedBy>nebuló</cp:lastModifiedBy>
  <cp:revision>8</cp:revision>
  <dcterms:created xsi:type="dcterms:W3CDTF">2006-08-16T00:00:00Z</dcterms:created>
  <dcterms:modified xsi:type="dcterms:W3CDTF">2023-02-17T12:03:54Z</dcterms:modified>
  <dc:identifier>DAFaNMx-O2I</dc:identifier>
</cp:coreProperties>
</file>